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63902" y="2534124"/>
            <a:ext cx="7315200" cy="818676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Náhrady členů jednotek SDH obcí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002060"/>
                </a:solidFill>
              </a:rPr>
              <a:t>Sdružení hasičů Čech, Moravy a Slezska</a:t>
            </a:r>
          </a:p>
          <a:p>
            <a:r>
              <a:rPr lang="cs-CZ" b="1" dirty="0">
                <a:solidFill>
                  <a:srgbClr val="002060"/>
                </a:solidFill>
              </a:rPr>
              <a:t>Ústřední odborná rada represe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8576" y="1257300"/>
            <a:ext cx="2181225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49070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Náhrady poskytované po úmrtí v důsledku služebního úrazu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90327" y="864108"/>
            <a:ext cx="7315200" cy="5120640"/>
          </a:xfrm>
        </p:spPr>
        <p:txBody>
          <a:bodyPr/>
          <a:lstStyle/>
          <a:p>
            <a:pPr marL="0" indent="0">
              <a:buNone/>
            </a:pPr>
            <a:r>
              <a:rPr lang="cs-CZ" sz="2400" b="1" u="sng" dirty="0">
                <a:solidFill>
                  <a:srgbClr val="FF0000"/>
                </a:solidFill>
              </a:rPr>
              <a:t>Odškodnění v rámci členství v SH ČMS</a:t>
            </a:r>
          </a:p>
          <a:p>
            <a:pPr marL="0" indent="0">
              <a:buNone/>
            </a:pPr>
            <a:endParaRPr lang="cs-CZ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</a:rPr>
              <a:t>Členové jednotek SDH</a:t>
            </a:r>
          </a:p>
          <a:p>
            <a:r>
              <a:rPr lang="cs-CZ" dirty="0"/>
              <a:t>Jednorázové odškodnění pozůstalých (v rámci členství v SH ČMS) – manžel, partner a nezaopatřené děti, 250.000 Kč</a:t>
            </a:r>
          </a:p>
          <a:p>
            <a:pPr marL="0" indent="0"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Příslušníci HZS ČR</a:t>
            </a:r>
          </a:p>
          <a:p>
            <a:r>
              <a:rPr lang="cs-CZ" i="1" dirty="0"/>
              <a:t>Na příslušníky HZS ČR se toto nevztahuje pokud nejsou členy SH ČMS a pokud nezasahují se svojí JSDHO kde jsou členy. </a:t>
            </a:r>
          </a:p>
        </p:txBody>
      </p:sp>
    </p:spTree>
    <p:extLst>
      <p:ext uri="{BB962C8B-B14F-4D97-AF65-F5344CB8AC3E}">
        <p14:creationId xmlns:p14="http://schemas.microsoft.com/office/powerpoint/2010/main" val="1639666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002060"/>
                </a:solidFill>
              </a:rPr>
              <a:t>Ústřední odborná rada represe</a:t>
            </a:r>
            <a:br>
              <a:rPr lang="cs-CZ" dirty="0">
                <a:solidFill>
                  <a:srgbClr val="002060"/>
                </a:solidFill>
              </a:rPr>
            </a:br>
            <a:br>
              <a:rPr lang="cs-CZ" dirty="0">
                <a:solidFill>
                  <a:srgbClr val="002060"/>
                </a:solidFill>
              </a:rPr>
            </a:br>
            <a:br>
              <a:rPr lang="cs-CZ" sz="1600" dirty="0">
                <a:solidFill>
                  <a:srgbClr val="002060"/>
                </a:solidFill>
              </a:rPr>
            </a:br>
            <a:r>
              <a:rPr lang="cs-CZ" sz="1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Duben 2019</a:t>
            </a:r>
            <a:endParaRPr lang="cs-CZ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Sdružení hasičů </a:t>
            </a:r>
          </a:p>
          <a:p>
            <a:pPr marL="0" indent="0" algn="ctr">
              <a:buNone/>
            </a:pPr>
            <a:r>
              <a:rPr lang="cs-CZ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Čech, Moravy a Slezska</a:t>
            </a:r>
          </a:p>
          <a:p>
            <a:pPr marL="0" indent="0" algn="ctr">
              <a:buNone/>
            </a:pPr>
            <a:endParaRPr lang="cs-CZ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endParaRPr lang="cs-CZ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576" y="3629520"/>
            <a:ext cx="2181225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356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Náhrady poskytované v případě služebního úrazu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b="1" dirty="0">
                <a:solidFill>
                  <a:srgbClr val="002060"/>
                </a:solidFill>
              </a:rPr>
              <a:t>Členové jednotek SDH</a:t>
            </a:r>
          </a:p>
          <a:p>
            <a:pPr lvl="0"/>
            <a:r>
              <a:rPr lang="cs-CZ" dirty="0"/>
              <a:t>Náhrada za ztrátu na výdělku po dobu pracovní neschopnosti (§ 271a zákoníku práce) </a:t>
            </a:r>
          </a:p>
          <a:p>
            <a:pPr lvl="0"/>
            <a:r>
              <a:rPr lang="cs-CZ" dirty="0"/>
              <a:t>Náhrada za ztrátu na výdělku po skončení pracovní neschopnosti (§ 271b zákoníku práce)</a:t>
            </a:r>
          </a:p>
          <a:p>
            <a:pPr marL="0" lvl="0" indent="0">
              <a:buNone/>
            </a:pPr>
            <a:endParaRPr lang="cs-CZ" b="1" dirty="0"/>
          </a:p>
          <a:p>
            <a:pPr marL="0" lvl="0" indent="0">
              <a:buNone/>
            </a:pPr>
            <a:endParaRPr lang="cs-CZ" b="1" dirty="0"/>
          </a:p>
          <a:p>
            <a:pPr marL="0" lv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Příslušníci HZS ČR</a:t>
            </a:r>
          </a:p>
          <a:p>
            <a:pPr lvl="0"/>
            <a:r>
              <a:rPr lang="cs-CZ" dirty="0"/>
              <a:t>Náhrada za ztrátu na služebním příjmu po dobu neschopnosti ke službě (§ 102 služebního zákona) </a:t>
            </a:r>
          </a:p>
          <a:p>
            <a:pPr lvl="0"/>
            <a:r>
              <a:rPr lang="cs-CZ" dirty="0"/>
              <a:t>Náhrada za ztrátu na služebním příjmu po skončení neschopnosti ke službě (§ 103 služebního zákona)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6856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</a:rPr>
              <a:t>Členové jednotek SDH</a:t>
            </a:r>
          </a:p>
          <a:p>
            <a:pPr lvl="0"/>
            <a:r>
              <a:rPr lang="cs-CZ" dirty="0"/>
              <a:t>Náhrada za bolest a za ztížení společenského uplatnění (§ 271c zákoníku práce) – jednorázově dle bodového ohodnocení v lékařském posudku</a:t>
            </a:r>
            <a:r>
              <a:rPr lang="cs-CZ" b="1" dirty="0"/>
              <a:t>. Výše Kč za bod je dán sdělením MPSV. Vychází z průměrné mzdy ( za 1 – 3 čtvrtletí v předchozím roce). Pro rok 2023 je to částka 393,06 Kč za bod 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Příslušníci HZS ČR</a:t>
            </a:r>
          </a:p>
          <a:p>
            <a:pPr lvl="0"/>
            <a:r>
              <a:rPr lang="cs-CZ" dirty="0"/>
              <a:t>Náhrada za bolest a za ztížení společenského uplatnění (§ 104 služebního zákona) – jednorázově dle bodového ohodnocení v lékařském posudku, 250 Kč za bod . </a:t>
            </a:r>
            <a:r>
              <a:rPr lang="cs-CZ" b="1" dirty="0"/>
              <a:t>Pro rok 2023 zůstává  v platnosti.</a:t>
            </a: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Náhrady poskytované v případě služebního úrazu</a:t>
            </a:r>
          </a:p>
        </p:txBody>
      </p:sp>
    </p:spTree>
    <p:extLst>
      <p:ext uri="{BB962C8B-B14F-4D97-AF65-F5344CB8AC3E}">
        <p14:creationId xmlns:p14="http://schemas.microsoft.com/office/powerpoint/2010/main" val="2609187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Náhrady poskytované v případě služebního úrazu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</a:rPr>
              <a:t>Členové jednotek SDH</a:t>
            </a:r>
          </a:p>
          <a:p>
            <a:pPr lvl="0"/>
            <a:r>
              <a:rPr lang="cs-CZ" dirty="0"/>
              <a:t>Účelně vynaložené náklady spojené s léčením (§ 271d zákoníku práce)</a:t>
            </a:r>
          </a:p>
          <a:p>
            <a:pPr lvl="0"/>
            <a:r>
              <a:rPr lang="cs-CZ" dirty="0"/>
              <a:t>Náhrada věcné škody (§ 271e zákoníku práce)</a:t>
            </a:r>
          </a:p>
          <a:p>
            <a:pPr marL="0" indent="0"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Příslušníci HZS ČR</a:t>
            </a:r>
          </a:p>
          <a:p>
            <a:r>
              <a:rPr lang="cs-CZ" dirty="0"/>
              <a:t>Náhrada věcné škody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514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Náhrady poskytované v případě služebního úrazu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</a:rPr>
              <a:t>Členové jednotek SDH</a:t>
            </a:r>
          </a:p>
          <a:p>
            <a:r>
              <a:rPr lang="cs-CZ" dirty="0"/>
              <a:t>Jednorázové mimořádné odškodnění (§ 81 zákona o požární ochraně) – náleží vedle nároků podle předpisů o odškodňování pracovních úrazů v případech a v rozsahu stanoveném nařízením vlády 34/1986 Sb. ve znění pozdějších předpisů, výše odškodnění činí sedmi až dvanáctinásobek průměrné hrubé měsíční nominální mzdy dle stupně poškození zdraví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Příslušníci HZS ČR</a:t>
            </a:r>
          </a:p>
          <a:p>
            <a:r>
              <a:rPr lang="cs-CZ" dirty="0"/>
              <a:t>Jednorázové odškodnění (§ 105 služebního zákona) – poskytuje se pouze příslušníkům, kteří byli propuštěni ze služebního poměru z důvodu dlouhodobé zdravotní nezpůsobilosti (zdravotní klasifikace „D“) vzniklé v důsledku služebního úrazu. </a:t>
            </a:r>
          </a:p>
        </p:txBody>
      </p:sp>
    </p:spTree>
    <p:extLst>
      <p:ext uri="{BB962C8B-B14F-4D97-AF65-F5344CB8AC3E}">
        <p14:creationId xmlns:p14="http://schemas.microsoft.com/office/powerpoint/2010/main" val="367056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Náhrady poskytované v případě služebního úrazu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b="1" u="sng" dirty="0">
                <a:solidFill>
                  <a:srgbClr val="FF0000"/>
                </a:solidFill>
              </a:rPr>
              <a:t>Odškodnění v rámci členství v SH ČMS</a:t>
            </a:r>
          </a:p>
          <a:p>
            <a:pPr marL="0" indent="0">
              <a:buNone/>
            </a:pPr>
            <a:endParaRPr lang="cs-CZ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</a:rPr>
              <a:t>Členové jednotek SDH</a:t>
            </a:r>
          </a:p>
          <a:p>
            <a:r>
              <a:rPr lang="cs-CZ" dirty="0"/>
              <a:t>Pojistné plnění (v rámci členství v SH ČMS) – 250.000,- Kč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Příslušníci HZS ČR</a:t>
            </a:r>
          </a:p>
          <a:p>
            <a:r>
              <a:rPr lang="cs-CZ" i="1" dirty="0"/>
              <a:t>Na příslušníky HZS ČR se toto nevztahuje pokud nejsou členy SH ČMS a pokud nezasahují se svojí JSDHO kde jsou členy. 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634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Náhrady poskytované po úmrtí v důsledku služebního úrazu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</a:rPr>
              <a:t>Členové jednotek SDH</a:t>
            </a:r>
          </a:p>
          <a:p>
            <a:pPr lvl="0"/>
            <a:r>
              <a:rPr lang="cs-CZ" dirty="0"/>
              <a:t>Náhrada účelně vynaložených nákladů spojených s léčením (§ 271g odst. 1 zákoníku práce)</a:t>
            </a:r>
          </a:p>
          <a:p>
            <a:pPr lvl="0"/>
            <a:r>
              <a:rPr lang="cs-CZ" dirty="0"/>
              <a:t>Náhrada přiměřených nákladů spojených s pohřbem (271g odst. 2 zákoníku práce) </a:t>
            </a:r>
          </a:p>
          <a:p>
            <a:pPr lvl="0"/>
            <a:r>
              <a:rPr lang="cs-CZ" dirty="0"/>
              <a:t>Náhrada nákladů na výživu pozůstalých (§ 271h zákoníku práce)</a:t>
            </a:r>
          </a:p>
          <a:p>
            <a:pPr marL="0" lv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Příslušníci HZS ČR</a:t>
            </a:r>
          </a:p>
          <a:p>
            <a:pPr lvl="0"/>
            <a:r>
              <a:rPr lang="cs-CZ" dirty="0"/>
              <a:t>Náhrada účelně vynaložených nákladů spojených s léčením (§ 107 odst. 1 služebního zákona)</a:t>
            </a:r>
          </a:p>
          <a:p>
            <a:pPr lvl="0"/>
            <a:r>
              <a:rPr lang="cs-CZ" dirty="0"/>
              <a:t>Náhrada přiměřených nákladů spojených s pohřbem (§ 107 odst. 2 služebního zákona)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3368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Náhrady poskytované po úmrtí v důsledku služebního úrazu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</a:rPr>
              <a:t>Členové jednotek SDH</a:t>
            </a:r>
          </a:p>
          <a:p>
            <a:pPr lvl="0"/>
            <a:r>
              <a:rPr lang="cs-CZ" dirty="0"/>
              <a:t>Jednorázové odškodnění pozůstalých (§ 271i zákoníku práce) – manžel, partner a nezaopatřené děti, každý 240.000 Kč</a:t>
            </a:r>
          </a:p>
          <a:p>
            <a:pPr lvl="0"/>
            <a:r>
              <a:rPr lang="cs-CZ" dirty="0"/>
              <a:t>Náhrada věcné škody (§ 271i zákoníku práce)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Příslušníci HZS ČR</a:t>
            </a:r>
          </a:p>
          <a:p>
            <a:r>
              <a:rPr lang="cs-CZ" dirty="0"/>
              <a:t>Jednorázové odškodnění pozůstalých (§ 109 služebního zákona)</a:t>
            </a:r>
          </a:p>
          <a:p>
            <a:r>
              <a:rPr lang="cs-CZ" dirty="0"/>
              <a:t>Náhrada věcné škody (§ 110 služebního zákona)</a:t>
            </a:r>
          </a:p>
        </p:txBody>
      </p:sp>
    </p:spTree>
    <p:extLst>
      <p:ext uri="{BB962C8B-B14F-4D97-AF65-F5344CB8AC3E}">
        <p14:creationId xmlns:p14="http://schemas.microsoft.com/office/powerpoint/2010/main" val="1116750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Náhrady poskytované po úmrtí v důsledku služebního úrazu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69268" y="864107"/>
            <a:ext cx="7315200" cy="5586119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</a:rPr>
              <a:t>Členové jednotek SDH</a:t>
            </a:r>
          </a:p>
          <a:p>
            <a:r>
              <a:rPr lang="cs-CZ" dirty="0"/>
              <a:t>Jednorázové mimořádné odškodnění (§ 81 zákona o požární ochraně) – náleží vedle nároků podle předpisů o odškodňování pracovních úrazů v případech a v rozsahu stanoveném nařízením vlády 34/1986 Sb. ve znění pozdějších předpisů, náleží dítěti, manželu, rodičům (každému ve výši dvanáctinásobku průměrné mzdy) a všem dalším osobám odkázaným na poškozeného výživou (do úhrnné výše dvanáctinásobku průměrné mzdy)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Příslušníci HZS ČR</a:t>
            </a:r>
          </a:p>
          <a:p>
            <a:r>
              <a:rPr lang="cs-CZ" dirty="0"/>
              <a:t>Úmrtné (§ 164 služebního zákona) – náleží vedle nároků podle předpisů o odškodňování služebních úrazů, a to každému pozůstalému ve výši dvanáctinásobku měsíčního služebního příjmu zemřelého příslušníka</a:t>
            </a:r>
          </a:p>
          <a:p>
            <a:pPr marL="0" indent="0">
              <a:buNone/>
            </a:pPr>
            <a:endParaRPr lang="cs-CZ" b="1" dirty="0">
              <a:solidFill>
                <a:srgbClr val="00206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999961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Fram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39D77354-939E-4A26-AE51-B3F9618B14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TM03457475[[fn=Rámeček]]</Template>
  <TotalTime>555</TotalTime>
  <Words>706</Words>
  <Application>Microsoft Office PowerPoint</Application>
  <PresentationFormat>Širokoúhlá obrazovka</PresentationFormat>
  <Paragraphs>75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Corbel</vt:lpstr>
      <vt:lpstr>Wingdings 2</vt:lpstr>
      <vt:lpstr>Rámeček</vt:lpstr>
      <vt:lpstr>Náhrady členů jednotek SDH obcí </vt:lpstr>
      <vt:lpstr>Náhrady poskytované v případě služebního úrazu</vt:lpstr>
      <vt:lpstr>Náhrady poskytované v případě služebního úrazu</vt:lpstr>
      <vt:lpstr>Náhrady poskytované v případě služebního úrazu</vt:lpstr>
      <vt:lpstr>Náhrady poskytované v případě služebního úrazu</vt:lpstr>
      <vt:lpstr>Náhrady poskytované v případě služebního úrazu</vt:lpstr>
      <vt:lpstr>Náhrady poskytované po úmrtí v důsledku služebního úrazu</vt:lpstr>
      <vt:lpstr>Náhrady poskytované po úmrtí v důsledku služebního úrazu</vt:lpstr>
      <vt:lpstr>Náhrady poskytované po úmrtí v důsledku služebního úrazu</vt:lpstr>
      <vt:lpstr>Náhrady poskytované po úmrtí v důsledku služebního úrazu</vt:lpstr>
      <vt:lpstr>Ústřední odborná rada represe   Duben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Náhrady členů jednotek SDH obcí</dc:title>
  <dc:creator>Kučera Robert</dc:creator>
  <cp:lastModifiedBy>Kučera Robert, Bc.</cp:lastModifiedBy>
  <cp:revision>8</cp:revision>
  <dcterms:created xsi:type="dcterms:W3CDTF">2019-04-30T04:26:14Z</dcterms:created>
  <dcterms:modified xsi:type="dcterms:W3CDTF">2023-01-26T12:36:00Z</dcterms:modified>
</cp:coreProperties>
</file>